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w" charset="1" panose="00000500000000000000"/>
      <p:regular r:id="rId10"/>
    </p:embeddedFont>
    <p:embeddedFont>
      <p:font typeface="Now Bold" charset="1" panose="00000800000000000000"/>
      <p:regular r:id="rId11"/>
    </p:embeddedFont>
    <p:embeddedFont>
      <p:font typeface="Now Thin" charset="1" panose="00000300000000000000"/>
      <p:regular r:id="rId12"/>
    </p:embeddedFont>
    <p:embeddedFont>
      <p:font typeface="Now Light" charset="1" panose="00000400000000000000"/>
      <p:regular r:id="rId13"/>
    </p:embeddedFont>
    <p:embeddedFont>
      <p:font typeface="Now Medium" charset="1" panose="00000600000000000000"/>
      <p:regular r:id="rId14"/>
    </p:embeddedFont>
    <p:embeddedFont>
      <p:font typeface="Now Heavy" charset="1" panose="00000A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3739"/>
        </a:solidFill>
      </p:bgPr>
    </p:bg>
    <p:spTree>
      <p:nvGrpSpPr>
        <p:cNvPr id="1" name=""/>
        <p:cNvGrpSpPr/>
        <p:nvPr/>
      </p:nvGrpSpPr>
      <p:grpSpPr>
        <a:xfrm>
          <a:off x="0" y="0"/>
          <a:ext cx="0" cy="0"/>
          <a:chOff x="0" y="0"/>
          <a:chExt cx="0" cy="0"/>
        </a:xfrm>
      </p:grpSpPr>
      <p:grpSp>
        <p:nvGrpSpPr>
          <p:cNvPr name="Group 2" id="2"/>
          <p:cNvGrpSpPr/>
          <p:nvPr/>
        </p:nvGrpSpPr>
        <p:grpSpPr>
          <a:xfrm rot="0">
            <a:off x="4230042" y="0"/>
            <a:ext cx="18204546" cy="10287000"/>
            <a:chOff x="0" y="0"/>
            <a:chExt cx="24272728" cy="13716000"/>
          </a:xfrm>
        </p:grpSpPr>
        <p:pic>
          <p:nvPicPr>
            <p:cNvPr name="Picture 3" id="3"/>
            <p:cNvPicPr>
              <a:picLocks noChangeAspect="true"/>
            </p:cNvPicPr>
            <p:nvPr/>
          </p:nvPicPr>
          <p:blipFill>
            <a:blip r:embed="rId2">
              <a:alphaModFix amt="40000"/>
            </a:blip>
            <a:srcRect l="0" t="2910" r="0" b="2910"/>
            <a:stretch>
              <a:fillRect/>
            </a:stretch>
          </p:blipFill>
          <p:spPr>
            <a:xfrm flipH="false" flipV="false">
              <a:off x="0" y="0"/>
              <a:ext cx="24272728" cy="13716000"/>
            </a:xfrm>
            <a:prstGeom prst="rect">
              <a:avLst/>
            </a:prstGeom>
          </p:spPr>
        </p:pic>
      </p:grpSp>
      <p:sp>
        <p:nvSpPr>
          <p:cNvPr name="AutoShape 4" id="4"/>
          <p:cNvSpPr/>
          <p:nvPr/>
        </p:nvSpPr>
        <p:spPr>
          <a:xfrm rot="5639">
            <a:off x="2664546" y="1016839"/>
            <a:ext cx="14570862" cy="0"/>
          </a:xfrm>
          <a:prstGeom prst="line">
            <a:avLst/>
          </a:prstGeom>
          <a:ln cap="flat" w="47625">
            <a:solidFill>
              <a:srgbClr val="FFFFFF"/>
            </a:solidFill>
            <a:prstDash val="solid"/>
            <a:headEnd type="none" len="sm" w="sm"/>
            <a:tailEnd type="none" len="sm" w="sm"/>
          </a:ln>
        </p:spPr>
      </p:sp>
      <p:sp>
        <p:nvSpPr>
          <p:cNvPr name="AutoShape 5" id="5"/>
          <p:cNvSpPr/>
          <p:nvPr/>
        </p:nvSpPr>
        <p:spPr>
          <a:xfrm rot="-5587">
            <a:off x="2664546" y="8625194"/>
            <a:ext cx="14594763" cy="0"/>
          </a:xfrm>
          <a:prstGeom prst="line">
            <a:avLst/>
          </a:prstGeom>
          <a:ln cap="flat" w="47625">
            <a:solidFill>
              <a:srgbClr val="FFFFFF"/>
            </a:solidFill>
            <a:prstDash val="solid"/>
            <a:headEnd type="none" len="sm" w="sm"/>
            <a:tailEnd type="none" len="sm" w="sm"/>
          </a:ln>
        </p:spPr>
      </p:sp>
      <p:sp>
        <p:nvSpPr>
          <p:cNvPr name="AutoShape 6" id="6"/>
          <p:cNvSpPr/>
          <p:nvPr/>
        </p:nvSpPr>
        <p:spPr>
          <a:xfrm rot="-5410800">
            <a:off x="13419332" y="4832796"/>
            <a:ext cx="7608229" cy="0"/>
          </a:xfrm>
          <a:prstGeom prst="line">
            <a:avLst/>
          </a:prstGeom>
          <a:ln cap="flat" w="47625">
            <a:solidFill>
              <a:srgbClr val="FFFFFF"/>
            </a:solidFill>
            <a:prstDash val="solid"/>
            <a:headEnd type="none" len="sm" w="sm"/>
            <a:tailEnd type="none" len="sm" w="sm"/>
          </a:ln>
        </p:spPr>
      </p:sp>
      <p:sp>
        <p:nvSpPr>
          <p:cNvPr name="AutoShape 7" id="7"/>
          <p:cNvSpPr/>
          <p:nvPr/>
        </p:nvSpPr>
        <p:spPr>
          <a:xfrm rot="-5373857">
            <a:off x="1063088" y="2546922"/>
            <a:ext cx="3131422" cy="0"/>
          </a:xfrm>
          <a:prstGeom prst="line">
            <a:avLst/>
          </a:prstGeom>
          <a:ln cap="flat" w="47625">
            <a:solidFill>
              <a:srgbClr val="FFFFFF"/>
            </a:solidFill>
            <a:prstDash val="solid"/>
            <a:headEnd type="none" len="sm" w="sm"/>
            <a:tailEnd type="none" len="sm" w="sm"/>
          </a:ln>
        </p:spPr>
      </p:sp>
      <p:sp>
        <p:nvSpPr>
          <p:cNvPr name="AutoShape 8" id="8"/>
          <p:cNvSpPr/>
          <p:nvPr/>
        </p:nvSpPr>
        <p:spPr>
          <a:xfrm rot="-5373857">
            <a:off x="1108370" y="7095022"/>
            <a:ext cx="3131422" cy="0"/>
          </a:xfrm>
          <a:prstGeom prst="line">
            <a:avLst/>
          </a:prstGeom>
          <a:ln cap="flat" w="47625">
            <a:solidFill>
              <a:srgbClr val="FFFFFF"/>
            </a:solidFill>
            <a:prstDash val="solid"/>
            <a:headEnd type="none" len="sm" w="sm"/>
            <a:tailEnd type="none" len="sm" w="sm"/>
          </a:ln>
        </p:spPr>
      </p:sp>
      <p:sp>
        <p:nvSpPr>
          <p:cNvPr name="TextBox 9" id="9"/>
          <p:cNvSpPr txBox="true"/>
          <p:nvPr/>
        </p:nvSpPr>
        <p:spPr>
          <a:xfrm rot="0">
            <a:off x="3239316" y="1966543"/>
            <a:ext cx="5904684" cy="1977356"/>
          </a:xfrm>
          <a:prstGeom prst="rect">
            <a:avLst/>
          </a:prstGeom>
        </p:spPr>
        <p:txBody>
          <a:bodyPr anchor="t" rtlCol="false" tIns="0" lIns="0" bIns="0" rIns="0">
            <a:spAutoFit/>
          </a:bodyPr>
          <a:lstStyle/>
          <a:p>
            <a:pPr algn="ctr">
              <a:lnSpc>
                <a:spcPts val="7889"/>
              </a:lnSpc>
            </a:pPr>
            <a:r>
              <a:rPr lang="en-US" sz="5635">
                <a:solidFill>
                  <a:srgbClr val="000000"/>
                </a:solidFill>
                <a:latin typeface="Now Medium"/>
              </a:rPr>
              <a:t>PROYECTO FINAL AA4</a:t>
            </a:r>
          </a:p>
        </p:txBody>
      </p:sp>
      <p:sp>
        <p:nvSpPr>
          <p:cNvPr name="TextBox 10" id="10"/>
          <p:cNvSpPr txBox="true"/>
          <p:nvPr/>
        </p:nvSpPr>
        <p:spPr>
          <a:xfrm rot="0">
            <a:off x="4230042" y="5086350"/>
            <a:ext cx="5967559" cy="958452"/>
          </a:xfrm>
          <a:prstGeom prst="rect">
            <a:avLst/>
          </a:prstGeom>
        </p:spPr>
        <p:txBody>
          <a:bodyPr anchor="t" rtlCol="false" tIns="0" lIns="0" bIns="0" rIns="0">
            <a:spAutoFit/>
          </a:bodyPr>
          <a:lstStyle/>
          <a:p>
            <a:pPr>
              <a:lnSpc>
                <a:spcPts val="3871"/>
              </a:lnSpc>
            </a:pPr>
            <a:r>
              <a:rPr lang="en-US" sz="2765">
                <a:solidFill>
                  <a:srgbClr val="000000"/>
                </a:solidFill>
                <a:latin typeface="Now"/>
              </a:rPr>
              <a:t>Alumno: Bill Jhonatan Jimenez Rau</a:t>
            </a:r>
          </a:p>
          <a:p>
            <a:pPr>
              <a:lnSpc>
                <a:spcPts val="3871"/>
              </a:lnSpc>
            </a:pPr>
            <a:r>
              <a:rPr lang="en-US" sz="2765">
                <a:solidFill>
                  <a:srgbClr val="000000"/>
                </a:solidFill>
                <a:latin typeface="Now"/>
              </a:rPr>
              <a:t>Profesor: Aderly Villalobos</a:t>
            </a:r>
          </a:p>
        </p:txBody>
      </p:sp>
      <p:sp>
        <p:nvSpPr>
          <p:cNvPr name="TextBox 11" id="11"/>
          <p:cNvSpPr txBox="true"/>
          <p:nvPr/>
        </p:nvSpPr>
        <p:spPr>
          <a:xfrm rot="0">
            <a:off x="12744627" y="9220200"/>
            <a:ext cx="4514712" cy="298051"/>
          </a:xfrm>
          <a:prstGeom prst="rect">
            <a:avLst/>
          </a:prstGeom>
        </p:spPr>
        <p:txBody>
          <a:bodyPr anchor="t" rtlCol="false" tIns="0" lIns="0" bIns="0" rIns="0">
            <a:spAutoFit/>
          </a:bodyPr>
          <a:lstStyle/>
          <a:p>
            <a:pPr algn="ctr">
              <a:lnSpc>
                <a:spcPts val="2471"/>
              </a:lnSpc>
            </a:pPr>
            <a:r>
              <a:rPr lang="en-US" sz="1765" spc="868">
                <a:solidFill>
                  <a:srgbClr val="000000"/>
                </a:solidFill>
                <a:latin typeface="Now"/>
              </a:rPr>
              <a:t>página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33739"/>
        </a:solidFill>
      </p:bgPr>
    </p:bg>
    <p:spTree>
      <p:nvGrpSpPr>
        <p:cNvPr id="1" name=""/>
        <p:cNvGrpSpPr/>
        <p:nvPr/>
      </p:nvGrpSpPr>
      <p:grpSpPr>
        <a:xfrm>
          <a:off x="0" y="0"/>
          <a:ext cx="0" cy="0"/>
          <a:chOff x="0" y="0"/>
          <a:chExt cx="0" cy="0"/>
        </a:xfrm>
      </p:grpSpPr>
      <p:grpSp>
        <p:nvGrpSpPr>
          <p:cNvPr name="Group 2" id="2"/>
          <p:cNvGrpSpPr/>
          <p:nvPr/>
        </p:nvGrpSpPr>
        <p:grpSpPr>
          <a:xfrm rot="0">
            <a:off x="8282100" y="3706675"/>
            <a:ext cx="6094347" cy="3643511"/>
            <a:chOff x="0" y="0"/>
            <a:chExt cx="8125796" cy="4858015"/>
          </a:xfrm>
        </p:grpSpPr>
        <p:pic>
          <p:nvPicPr>
            <p:cNvPr name="Picture 3" id="3"/>
            <p:cNvPicPr>
              <a:picLocks noChangeAspect="true"/>
            </p:cNvPicPr>
            <p:nvPr/>
          </p:nvPicPr>
          <p:blipFill>
            <a:blip r:embed="rId2">
              <a:alphaModFix amt="71000"/>
            </a:blip>
            <a:srcRect l="0" t="8776" r="7947" b="8776"/>
            <a:stretch>
              <a:fillRect/>
            </a:stretch>
          </p:blipFill>
          <p:spPr>
            <a:xfrm flipH="true" flipV="false">
              <a:off x="0" y="0"/>
              <a:ext cx="8125796" cy="4858015"/>
            </a:xfrm>
            <a:prstGeom prst="rect">
              <a:avLst/>
            </a:prstGeom>
          </p:spPr>
        </p:pic>
      </p:grpSp>
      <p:sp>
        <p:nvSpPr>
          <p:cNvPr name="Freeform 4" id="4"/>
          <p:cNvSpPr/>
          <p:nvPr/>
        </p:nvSpPr>
        <p:spPr>
          <a:xfrm flipH="false" flipV="false" rot="0">
            <a:off x="0" y="-120401"/>
            <a:ext cx="18288000" cy="10284311"/>
          </a:xfrm>
          <a:custGeom>
            <a:avLst/>
            <a:gdLst/>
            <a:ahLst/>
            <a:cxnLst/>
            <a:rect r="r" b="b" t="t" l="l"/>
            <a:pathLst>
              <a:path h="10284311" w="18288000">
                <a:moveTo>
                  <a:pt x="0" y="0"/>
                </a:moveTo>
                <a:lnTo>
                  <a:pt x="18288000" y="0"/>
                </a:lnTo>
                <a:lnTo>
                  <a:pt x="18288000" y="10284310"/>
                </a:lnTo>
                <a:lnTo>
                  <a:pt x="0" y="10284310"/>
                </a:lnTo>
                <a:lnTo>
                  <a:pt x="0" y="0"/>
                </a:lnTo>
                <a:close/>
              </a:path>
            </a:pathLst>
          </a:custGeom>
          <a:blipFill>
            <a:blip r:embed="rId3"/>
            <a:stretch>
              <a:fillRect l="0" t="0" r="0" b="0"/>
            </a:stretch>
          </a:blipFill>
        </p:spPr>
      </p:sp>
      <p:grpSp>
        <p:nvGrpSpPr>
          <p:cNvPr name="Group 5" id="5"/>
          <p:cNvGrpSpPr/>
          <p:nvPr/>
        </p:nvGrpSpPr>
        <p:grpSpPr>
          <a:xfrm rot="0">
            <a:off x="1509368" y="400332"/>
            <a:ext cx="14929777" cy="5268696"/>
            <a:chOff x="0" y="0"/>
            <a:chExt cx="19906369" cy="7024928"/>
          </a:xfrm>
        </p:grpSpPr>
        <p:sp>
          <p:nvSpPr>
            <p:cNvPr name="AutoShape 6" id="6"/>
            <p:cNvSpPr/>
            <p:nvPr/>
          </p:nvSpPr>
          <p:spPr>
            <a:xfrm rot="13631">
              <a:off x="155469" y="39148"/>
              <a:ext cx="19610791" cy="0"/>
            </a:xfrm>
            <a:prstGeom prst="line">
              <a:avLst/>
            </a:prstGeom>
            <a:ln cap="flat" w="155426">
              <a:solidFill>
                <a:srgbClr val="FFFFFF"/>
              </a:solidFill>
              <a:prstDash val="solid"/>
              <a:headEnd type="none" len="sm" w="sm"/>
              <a:tailEnd type="none" len="sm" w="sm"/>
            </a:ln>
          </p:spPr>
        </p:sp>
        <p:sp>
          <p:nvSpPr>
            <p:cNvPr name="AutoShape 7" id="7"/>
            <p:cNvSpPr/>
            <p:nvPr/>
          </p:nvSpPr>
          <p:spPr>
            <a:xfrm rot="-5437951">
              <a:off x="-3394999" y="3434403"/>
              <a:ext cx="7022945" cy="0"/>
            </a:xfrm>
            <a:prstGeom prst="line">
              <a:avLst/>
            </a:prstGeom>
            <a:ln cap="flat" w="155426">
              <a:solidFill>
                <a:srgbClr val="FFFFFF"/>
              </a:solidFill>
              <a:prstDash val="solid"/>
              <a:headEnd type="none" len="sm" w="sm"/>
              <a:tailEnd type="none" len="sm" w="sm"/>
            </a:ln>
          </p:spPr>
        </p:sp>
        <p:sp>
          <p:nvSpPr>
            <p:cNvPr name="AutoShape 8" id="8"/>
            <p:cNvSpPr/>
            <p:nvPr/>
          </p:nvSpPr>
          <p:spPr>
            <a:xfrm rot="-5369230">
              <a:off x="16324605" y="3473689"/>
              <a:ext cx="6945940" cy="0"/>
            </a:xfrm>
            <a:prstGeom prst="line">
              <a:avLst/>
            </a:prstGeom>
            <a:ln cap="flat" w="155426">
              <a:solidFill>
                <a:srgbClr val="FFFFFF"/>
              </a:solidFill>
              <a:prstDash val="solid"/>
              <a:headEnd type="none" len="sm" w="sm"/>
              <a:tailEnd type="none" len="sm" w="sm"/>
            </a:ln>
          </p:spPr>
        </p:sp>
      </p:grpSp>
      <p:grpSp>
        <p:nvGrpSpPr>
          <p:cNvPr name="Group 9" id="9"/>
          <p:cNvGrpSpPr/>
          <p:nvPr/>
        </p:nvGrpSpPr>
        <p:grpSpPr>
          <a:xfrm rot="-10800000">
            <a:off x="1509368" y="3989604"/>
            <a:ext cx="14929777" cy="5268696"/>
            <a:chOff x="0" y="0"/>
            <a:chExt cx="19906369" cy="7024928"/>
          </a:xfrm>
        </p:grpSpPr>
        <p:sp>
          <p:nvSpPr>
            <p:cNvPr name="AutoShape 10" id="10"/>
            <p:cNvSpPr/>
            <p:nvPr/>
          </p:nvSpPr>
          <p:spPr>
            <a:xfrm rot="13631">
              <a:off x="155469" y="39148"/>
              <a:ext cx="19610791" cy="0"/>
            </a:xfrm>
            <a:prstGeom prst="line">
              <a:avLst/>
            </a:prstGeom>
            <a:ln cap="flat" w="155426">
              <a:solidFill>
                <a:srgbClr val="FFFFFF"/>
              </a:solidFill>
              <a:prstDash val="solid"/>
              <a:headEnd type="none" len="sm" w="sm"/>
              <a:tailEnd type="none" len="sm" w="sm"/>
            </a:ln>
          </p:spPr>
        </p:sp>
        <p:sp>
          <p:nvSpPr>
            <p:cNvPr name="AutoShape 11" id="11"/>
            <p:cNvSpPr/>
            <p:nvPr/>
          </p:nvSpPr>
          <p:spPr>
            <a:xfrm rot="-5437951">
              <a:off x="-3394999" y="3434403"/>
              <a:ext cx="7022945" cy="0"/>
            </a:xfrm>
            <a:prstGeom prst="line">
              <a:avLst/>
            </a:prstGeom>
            <a:ln cap="flat" w="155426">
              <a:solidFill>
                <a:srgbClr val="FFFFFF"/>
              </a:solidFill>
              <a:prstDash val="solid"/>
              <a:headEnd type="none" len="sm" w="sm"/>
              <a:tailEnd type="none" len="sm" w="sm"/>
            </a:ln>
          </p:spPr>
        </p:sp>
        <p:sp>
          <p:nvSpPr>
            <p:cNvPr name="AutoShape 12" id="12"/>
            <p:cNvSpPr/>
            <p:nvPr/>
          </p:nvSpPr>
          <p:spPr>
            <a:xfrm rot="-5369230">
              <a:off x="16324605" y="3473689"/>
              <a:ext cx="6945940" cy="0"/>
            </a:xfrm>
            <a:prstGeom prst="line">
              <a:avLst/>
            </a:prstGeom>
            <a:ln cap="flat" w="155426">
              <a:solidFill>
                <a:srgbClr val="FFFFFF"/>
              </a:solidFill>
              <a:prstDash val="solid"/>
              <a:headEnd type="none" len="sm" w="sm"/>
              <a:tailEnd type="none" len="sm" w="sm"/>
            </a:ln>
          </p:spPr>
        </p:sp>
      </p:grpSp>
      <p:sp>
        <p:nvSpPr>
          <p:cNvPr name="TextBox 13" id="13"/>
          <p:cNvSpPr txBox="true"/>
          <p:nvPr/>
        </p:nvSpPr>
        <p:spPr>
          <a:xfrm rot="0">
            <a:off x="8974256" y="4014082"/>
            <a:ext cx="7254509" cy="2609870"/>
          </a:xfrm>
          <a:prstGeom prst="rect">
            <a:avLst/>
          </a:prstGeom>
        </p:spPr>
        <p:txBody>
          <a:bodyPr anchor="t" rtlCol="false" tIns="0" lIns="0" bIns="0" rIns="0">
            <a:spAutoFit/>
          </a:bodyPr>
          <a:lstStyle/>
          <a:p>
            <a:pPr algn="just" marL="647532" indent="-323766" lvl="1">
              <a:lnSpc>
                <a:spcPts val="4198"/>
              </a:lnSpc>
              <a:buFont typeface="Arial"/>
              <a:buChar char="•"/>
            </a:pPr>
            <a:r>
              <a:rPr lang="en-US" sz="2999">
                <a:solidFill>
                  <a:srgbClr val="FFFFFF"/>
                </a:solidFill>
                <a:latin typeface="Now"/>
              </a:rPr>
              <a:t>INTRODUCCION</a:t>
            </a:r>
          </a:p>
          <a:p>
            <a:pPr algn="just" marL="647532" indent="-323766" lvl="1">
              <a:lnSpc>
                <a:spcPts val="4198"/>
              </a:lnSpc>
              <a:buFont typeface="Arial"/>
              <a:buChar char="•"/>
            </a:pPr>
            <a:r>
              <a:rPr lang="en-US" sz="2999">
                <a:solidFill>
                  <a:srgbClr val="FFFFFF"/>
                </a:solidFill>
                <a:latin typeface="Now"/>
              </a:rPr>
              <a:t>PROPOSITOS Y OBJETIVOS </a:t>
            </a:r>
          </a:p>
          <a:p>
            <a:pPr algn="just" marL="647532" indent="-323766" lvl="1">
              <a:lnSpc>
                <a:spcPts val="4198"/>
              </a:lnSpc>
              <a:buFont typeface="Arial"/>
              <a:buChar char="•"/>
            </a:pPr>
            <a:r>
              <a:rPr lang="en-US" sz="2999">
                <a:solidFill>
                  <a:srgbClr val="FFFFFF"/>
                </a:solidFill>
                <a:latin typeface="Now"/>
              </a:rPr>
              <a:t>DEL SITIO WEB</a:t>
            </a:r>
          </a:p>
          <a:p>
            <a:pPr algn="just" marL="647532" indent="-323766" lvl="1">
              <a:lnSpc>
                <a:spcPts val="4198"/>
              </a:lnSpc>
              <a:buFont typeface="Arial"/>
              <a:buChar char="•"/>
            </a:pPr>
            <a:r>
              <a:rPr lang="en-US" sz="2999">
                <a:solidFill>
                  <a:srgbClr val="FFFFFF"/>
                </a:solidFill>
                <a:latin typeface="Now"/>
              </a:rPr>
              <a:t>CONCLUSIONES</a:t>
            </a:r>
          </a:p>
          <a:p>
            <a:pPr algn="just">
              <a:lnSpc>
                <a:spcPts val="4198"/>
              </a:lnSpc>
            </a:pPr>
          </a:p>
        </p:txBody>
      </p:sp>
      <p:sp>
        <p:nvSpPr>
          <p:cNvPr name="TextBox 14" id="14"/>
          <p:cNvSpPr txBox="true"/>
          <p:nvPr/>
        </p:nvSpPr>
        <p:spPr>
          <a:xfrm rot="0">
            <a:off x="8800001" y="2062669"/>
            <a:ext cx="5576447" cy="872481"/>
          </a:xfrm>
          <a:prstGeom prst="rect">
            <a:avLst/>
          </a:prstGeom>
        </p:spPr>
        <p:txBody>
          <a:bodyPr anchor="t" rtlCol="false" tIns="0" lIns="0" bIns="0" rIns="0">
            <a:spAutoFit/>
          </a:bodyPr>
          <a:lstStyle/>
          <a:p>
            <a:pPr algn="ctr">
              <a:lnSpc>
                <a:spcPts val="7193"/>
              </a:lnSpc>
            </a:pPr>
            <a:r>
              <a:rPr lang="en-US" sz="5137">
                <a:solidFill>
                  <a:srgbClr val="E2E1E3"/>
                </a:solidFill>
                <a:latin typeface="Now"/>
              </a:rPr>
              <a:t>CONTENIDO</a:t>
            </a:r>
          </a:p>
        </p:txBody>
      </p:sp>
      <p:sp>
        <p:nvSpPr>
          <p:cNvPr name="TextBox 15" id="15"/>
          <p:cNvSpPr txBox="true"/>
          <p:nvPr/>
        </p:nvSpPr>
        <p:spPr>
          <a:xfrm rot="0">
            <a:off x="13773288" y="9865858"/>
            <a:ext cx="4514712" cy="298051"/>
          </a:xfrm>
          <a:prstGeom prst="rect">
            <a:avLst/>
          </a:prstGeom>
        </p:spPr>
        <p:txBody>
          <a:bodyPr anchor="t" rtlCol="false" tIns="0" lIns="0" bIns="0" rIns="0">
            <a:spAutoFit/>
          </a:bodyPr>
          <a:lstStyle/>
          <a:p>
            <a:pPr algn="ctr">
              <a:lnSpc>
                <a:spcPts val="2471"/>
              </a:lnSpc>
            </a:pPr>
            <a:r>
              <a:rPr lang="en-US" sz="1765" spc="868">
                <a:solidFill>
                  <a:srgbClr val="000000"/>
                </a:solidFill>
                <a:latin typeface="Now"/>
              </a:rPr>
              <a:t>página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33739"/>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4816593" cy="2438400"/>
          </a:xfrm>
        </p:grpSpPr>
        <p:sp>
          <p:nvSpPr>
            <p:cNvPr name="Freeform 3" id="3"/>
            <p:cNvSpPr/>
            <p:nvPr/>
          </p:nvSpPr>
          <p:spPr>
            <a:xfrm flipH="false" flipV="false" rot="0">
              <a:off x="0" y="0"/>
              <a:ext cx="4816592" cy="2438400"/>
            </a:xfrm>
            <a:custGeom>
              <a:avLst/>
              <a:gdLst/>
              <a:ahLst/>
              <a:cxnLst/>
              <a:rect r="r" b="b" t="t" l="l"/>
              <a:pathLst>
                <a:path h="2438400" w="4816592">
                  <a:moveTo>
                    <a:pt x="0" y="0"/>
                  </a:moveTo>
                  <a:lnTo>
                    <a:pt x="0" y="2438400"/>
                  </a:lnTo>
                  <a:lnTo>
                    <a:pt x="4816592" y="1892300"/>
                  </a:lnTo>
                  <a:lnTo>
                    <a:pt x="4816592" y="0"/>
                  </a:lnTo>
                  <a:close/>
                </a:path>
              </a:pathLst>
            </a:custGeom>
            <a:blipFill>
              <a:blip r:embed="rId2">
                <a:alphaModFix amt="73000"/>
              </a:blip>
              <a:stretch>
                <a:fillRect l="-4265" t="0" r="-4265" b="0"/>
              </a:stretch>
            </a:blipFill>
          </p:spPr>
        </p:sp>
      </p:grpSp>
      <p:sp>
        <p:nvSpPr>
          <p:cNvPr name="TextBox 4" id="4"/>
          <p:cNvSpPr txBox="true"/>
          <p:nvPr/>
        </p:nvSpPr>
        <p:spPr>
          <a:xfrm rot="0">
            <a:off x="1279482" y="404236"/>
            <a:ext cx="6496033" cy="872481"/>
          </a:xfrm>
          <a:prstGeom prst="rect">
            <a:avLst/>
          </a:prstGeom>
        </p:spPr>
        <p:txBody>
          <a:bodyPr anchor="t" rtlCol="false" tIns="0" lIns="0" bIns="0" rIns="0">
            <a:spAutoFit/>
          </a:bodyPr>
          <a:lstStyle/>
          <a:p>
            <a:pPr algn="ctr">
              <a:lnSpc>
                <a:spcPts val="7193"/>
              </a:lnSpc>
            </a:pPr>
            <a:r>
              <a:rPr lang="en-US" sz="5137">
                <a:solidFill>
                  <a:srgbClr val="FFFFFF"/>
                </a:solidFill>
                <a:latin typeface="Now"/>
              </a:rPr>
              <a:t>INTRODUCCIÓN</a:t>
            </a:r>
          </a:p>
        </p:txBody>
      </p:sp>
      <p:sp>
        <p:nvSpPr>
          <p:cNvPr name="TextBox 5" id="5"/>
          <p:cNvSpPr txBox="true"/>
          <p:nvPr/>
        </p:nvSpPr>
        <p:spPr>
          <a:xfrm rot="0">
            <a:off x="1841874" y="2191358"/>
            <a:ext cx="13683696" cy="6273074"/>
          </a:xfrm>
          <a:prstGeom prst="rect">
            <a:avLst/>
          </a:prstGeom>
        </p:spPr>
        <p:txBody>
          <a:bodyPr anchor="t" rtlCol="false" tIns="0" lIns="0" bIns="0" rIns="0">
            <a:spAutoFit/>
          </a:bodyPr>
          <a:lstStyle/>
          <a:p>
            <a:pPr>
              <a:lnSpc>
                <a:spcPts val="3365"/>
              </a:lnSpc>
            </a:pPr>
            <a:r>
              <a:rPr lang="en-US" sz="2403">
                <a:solidFill>
                  <a:srgbClr val="E2E1E3"/>
                </a:solidFill>
                <a:latin typeface="Now Bold"/>
              </a:rPr>
              <a:t>En el mundo actual, los videojuegos son una de las formas de entretenimiento más populares. Los jugadores de todo el mundo buscan la mejor experiencia posible, y eso incluye tener una laptop gamer potente y fiable.</a:t>
            </a:r>
          </a:p>
          <a:p>
            <a:pPr>
              <a:lnSpc>
                <a:spcPts val="3365"/>
              </a:lnSpc>
            </a:pPr>
          </a:p>
          <a:p>
            <a:pPr>
              <a:lnSpc>
                <a:spcPts val="3365"/>
              </a:lnSpc>
            </a:pPr>
            <a:r>
              <a:rPr lang="en-US" sz="2403">
                <a:solidFill>
                  <a:srgbClr val="E2E1E3"/>
                </a:solidFill>
                <a:latin typeface="Now Bold"/>
              </a:rPr>
              <a:t>Este proyecto</a:t>
            </a:r>
            <a:r>
              <a:rPr lang="en-US" sz="2403">
                <a:solidFill>
                  <a:srgbClr val="E2E1E3"/>
                </a:solidFill>
                <a:latin typeface="Now Bold"/>
              </a:rPr>
              <a:t> tiene como objetivo proporcionar a los jugadores la información y las herramientas que necesitan para encontrar la laptop perfecta para sus necesidades.</a:t>
            </a:r>
          </a:p>
          <a:p>
            <a:pPr>
              <a:lnSpc>
                <a:spcPts val="3365"/>
              </a:lnSpc>
            </a:pPr>
          </a:p>
          <a:p>
            <a:pPr>
              <a:lnSpc>
                <a:spcPts val="3365"/>
              </a:lnSpc>
            </a:pPr>
            <a:r>
              <a:rPr lang="en-US" sz="2403">
                <a:solidFill>
                  <a:srgbClr val="E2E1E3"/>
                </a:solidFill>
                <a:latin typeface="Now Bold"/>
              </a:rPr>
              <a:t> Ofrecemos una amplia selección de laptops de las principales marcas, así como información detallada sobre las características y el rendimiento de cada modelo.</a:t>
            </a:r>
          </a:p>
          <a:p>
            <a:pPr>
              <a:lnSpc>
                <a:spcPts val="3365"/>
              </a:lnSpc>
            </a:pPr>
          </a:p>
          <a:p>
            <a:pPr>
              <a:lnSpc>
                <a:spcPts val="3365"/>
              </a:lnSpc>
            </a:pPr>
            <a:r>
              <a:rPr lang="en-US" sz="2403">
                <a:solidFill>
                  <a:srgbClr val="E2E1E3"/>
                </a:solidFill>
                <a:latin typeface="Now Bold"/>
              </a:rPr>
              <a:t>Este proyecto está dirigido a jugadores de todos los niveles de experiencia. Tanto si eres un jugador principiante que busca tu primera laptop gamer, como si eres un jugador experimentado que busca una actualización, tu tienda tendrá algo para ofrecerte.</a:t>
            </a:r>
          </a:p>
          <a:p>
            <a:pPr>
              <a:lnSpc>
                <a:spcPts val="3365"/>
              </a:lnSpc>
            </a:pPr>
          </a:p>
        </p:txBody>
      </p:sp>
      <p:sp>
        <p:nvSpPr>
          <p:cNvPr name="TextBox 6" id="6"/>
          <p:cNvSpPr txBox="true"/>
          <p:nvPr/>
        </p:nvSpPr>
        <p:spPr>
          <a:xfrm rot="0">
            <a:off x="13773288" y="9806025"/>
            <a:ext cx="4514712" cy="298051"/>
          </a:xfrm>
          <a:prstGeom prst="rect">
            <a:avLst/>
          </a:prstGeom>
        </p:spPr>
        <p:txBody>
          <a:bodyPr anchor="t" rtlCol="false" tIns="0" lIns="0" bIns="0" rIns="0">
            <a:spAutoFit/>
          </a:bodyPr>
          <a:lstStyle/>
          <a:p>
            <a:pPr algn="ctr">
              <a:lnSpc>
                <a:spcPts val="2471"/>
              </a:lnSpc>
            </a:pPr>
            <a:r>
              <a:rPr lang="en-US" sz="1765" spc="868">
                <a:solidFill>
                  <a:srgbClr val="FFFFFF"/>
                </a:solidFill>
                <a:latin typeface="Now"/>
              </a:rPr>
              <a:t>página 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33739"/>
        </a:solidFill>
      </p:bgPr>
    </p:bg>
    <p:spTree>
      <p:nvGrpSpPr>
        <p:cNvPr id="1" name=""/>
        <p:cNvGrpSpPr/>
        <p:nvPr/>
      </p:nvGrpSpPr>
      <p:grpSpPr>
        <a:xfrm>
          <a:off x="0" y="0"/>
          <a:ext cx="0" cy="0"/>
          <a:chOff x="0" y="0"/>
          <a:chExt cx="0" cy="0"/>
        </a:xfrm>
      </p:grpSpPr>
      <p:grpSp>
        <p:nvGrpSpPr>
          <p:cNvPr name="Group 2" id="2"/>
          <p:cNvGrpSpPr/>
          <p:nvPr/>
        </p:nvGrpSpPr>
        <p:grpSpPr>
          <a:xfrm rot="0">
            <a:off x="10830711" y="453333"/>
            <a:ext cx="6893610" cy="4894942"/>
            <a:chOff x="0" y="0"/>
            <a:chExt cx="9191480" cy="6526589"/>
          </a:xfrm>
        </p:grpSpPr>
        <p:pic>
          <p:nvPicPr>
            <p:cNvPr name="Picture 3" id="3"/>
            <p:cNvPicPr>
              <a:picLocks noChangeAspect="true"/>
            </p:cNvPicPr>
            <p:nvPr/>
          </p:nvPicPr>
          <p:blipFill>
            <a:blip r:embed="rId2"/>
            <a:srcRect l="15240" t="0" r="15240" b="0"/>
            <a:stretch>
              <a:fillRect/>
            </a:stretch>
          </p:blipFill>
          <p:spPr>
            <a:xfrm flipH="false" flipV="false">
              <a:off x="0" y="0"/>
              <a:ext cx="9191480" cy="6526589"/>
            </a:xfrm>
            <a:prstGeom prst="rect">
              <a:avLst/>
            </a:prstGeom>
          </p:spPr>
        </p:pic>
      </p:grpSp>
      <p:grpSp>
        <p:nvGrpSpPr>
          <p:cNvPr name="Group 4" id="4"/>
          <p:cNvGrpSpPr/>
          <p:nvPr/>
        </p:nvGrpSpPr>
        <p:grpSpPr>
          <a:xfrm rot="0">
            <a:off x="629357" y="5693757"/>
            <a:ext cx="7092458" cy="4319574"/>
            <a:chOff x="0" y="0"/>
            <a:chExt cx="9456610" cy="5759433"/>
          </a:xfrm>
        </p:grpSpPr>
        <p:pic>
          <p:nvPicPr>
            <p:cNvPr name="Picture 5" id="5"/>
            <p:cNvPicPr>
              <a:picLocks noChangeAspect="true"/>
            </p:cNvPicPr>
            <p:nvPr/>
          </p:nvPicPr>
          <p:blipFill>
            <a:blip r:embed="rId3"/>
            <a:srcRect l="0" t="4293" r="0" b="4293"/>
            <a:stretch>
              <a:fillRect/>
            </a:stretch>
          </p:blipFill>
          <p:spPr>
            <a:xfrm flipH="false" flipV="false">
              <a:off x="0" y="0"/>
              <a:ext cx="9456610" cy="5759433"/>
            </a:xfrm>
            <a:prstGeom prst="rect">
              <a:avLst/>
            </a:prstGeom>
          </p:spPr>
        </p:pic>
      </p:grpSp>
      <p:sp>
        <p:nvSpPr>
          <p:cNvPr name="TextBox 6" id="6"/>
          <p:cNvSpPr txBox="true"/>
          <p:nvPr/>
        </p:nvSpPr>
        <p:spPr>
          <a:xfrm rot="0">
            <a:off x="371594" y="358083"/>
            <a:ext cx="9542324" cy="869622"/>
          </a:xfrm>
          <a:prstGeom prst="rect">
            <a:avLst/>
          </a:prstGeom>
        </p:spPr>
        <p:txBody>
          <a:bodyPr anchor="t" rtlCol="false" tIns="0" lIns="0" bIns="0" rIns="0">
            <a:spAutoFit/>
          </a:bodyPr>
          <a:lstStyle/>
          <a:p>
            <a:pPr algn="ctr">
              <a:lnSpc>
                <a:spcPts val="7193"/>
              </a:lnSpc>
            </a:pPr>
            <a:r>
              <a:rPr lang="en-US" sz="5137">
                <a:solidFill>
                  <a:srgbClr val="000000"/>
                </a:solidFill>
                <a:latin typeface="Now"/>
              </a:rPr>
              <a:t>PROPOSITO DEL PROYECTO</a:t>
            </a:r>
          </a:p>
        </p:txBody>
      </p:sp>
      <p:sp>
        <p:nvSpPr>
          <p:cNvPr name="TextBox 7" id="7"/>
          <p:cNvSpPr txBox="true"/>
          <p:nvPr/>
        </p:nvSpPr>
        <p:spPr>
          <a:xfrm rot="0">
            <a:off x="8266457" y="6903193"/>
            <a:ext cx="9293833" cy="2506999"/>
          </a:xfrm>
          <a:prstGeom prst="rect">
            <a:avLst/>
          </a:prstGeom>
        </p:spPr>
        <p:txBody>
          <a:bodyPr anchor="t" rtlCol="false" tIns="0" lIns="0" bIns="0" rIns="0">
            <a:spAutoFit/>
          </a:bodyPr>
          <a:lstStyle/>
          <a:p>
            <a:pPr algn="just">
              <a:lnSpc>
                <a:spcPts val="2518"/>
              </a:lnSpc>
            </a:pPr>
            <a:r>
              <a:rPr lang="en-US" sz="1799">
                <a:solidFill>
                  <a:srgbClr val="000000"/>
                </a:solidFill>
                <a:latin typeface="Now"/>
              </a:rPr>
              <a:t>Pa</a:t>
            </a:r>
            <a:r>
              <a:rPr lang="en-US" sz="1799">
                <a:solidFill>
                  <a:srgbClr val="000000"/>
                </a:solidFill>
                <a:latin typeface="Now"/>
              </a:rPr>
              <a:t>ra lograr estos objetivos, el sitio web debe incluye lo siguiente:</a:t>
            </a:r>
          </a:p>
          <a:p>
            <a:pPr algn="just" marL="388458" indent="-194229" lvl="1">
              <a:lnSpc>
                <a:spcPts val="2518"/>
              </a:lnSpc>
              <a:buFont typeface="Arial"/>
              <a:buChar char="•"/>
            </a:pPr>
            <a:r>
              <a:rPr lang="en-US" sz="1799">
                <a:solidFill>
                  <a:srgbClr val="000000"/>
                </a:solidFill>
                <a:latin typeface="Now"/>
              </a:rPr>
              <a:t>Una página de inicio con información general sobre la tienda y sus productos.</a:t>
            </a:r>
          </a:p>
          <a:p>
            <a:pPr algn="just" marL="388458" indent="-194229" lvl="1">
              <a:lnSpc>
                <a:spcPts val="2518"/>
              </a:lnSpc>
              <a:buFont typeface="Arial"/>
              <a:buChar char="•"/>
            </a:pPr>
            <a:r>
              <a:rPr lang="en-US" sz="1799">
                <a:solidFill>
                  <a:srgbClr val="000000"/>
                </a:solidFill>
                <a:latin typeface="Now"/>
              </a:rPr>
              <a:t>Una página de productos con información detallada sobre cada modelo de laptop.</a:t>
            </a:r>
          </a:p>
          <a:p>
            <a:pPr algn="just" marL="388458" indent="-194229" lvl="1">
              <a:lnSpc>
                <a:spcPts val="2518"/>
              </a:lnSpc>
              <a:buFont typeface="Arial"/>
              <a:buChar char="•"/>
            </a:pPr>
            <a:r>
              <a:rPr lang="en-US" sz="1799">
                <a:solidFill>
                  <a:srgbClr val="000000"/>
                </a:solidFill>
                <a:latin typeface="Now"/>
              </a:rPr>
              <a:t>Una página de blog con noticias y consejos para jugadores.</a:t>
            </a:r>
          </a:p>
          <a:p>
            <a:pPr algn="just" marL="388458" indent="-194229" lvl="1">
              <a:lnSpc>
                <a:spcPts val="2518"/>
              </a:lnSpc>
              <a:buFont typeface="Arial"/>
              <a:buChar char="•"/>
            </a:pPr>
            <a:r>
              <a:rPr lang="en-US" sz="1799">
                <a:solidFill>
                  <a:srgbClr val="000000"/>
                </a:solidFill>
                <a:latin typeface="Now"/>
              </a:rPr>
              <a:t>Una página de contacto para que los clientes puedan ponerse en contacto contigo.</a:t>
            </a:r>
          </a:p>
          <a:p>
            <a:pPr algn="just">
              <a:lnSpc>
                <a:spcPts val="2518"/>
              </a:lnSpc>
            </a:pPr>
          </a:p>
        </p:txBody>
      </p:sp>
      <p:sp>
        <p:nvSpPr>
          <p:cNvPr name="TextBox 8" id="8"/>
          <p:cNvSpPr txBox="true"/>
          <p:nvPr/>
        </p:nvSpPr>
        <p:spPr>
          <a:xfrm rot="0">
            <a:off x="629357" y="1269650"/>
            <a:ext cx="9714660" cy="4078624"/>
          </a:xfrm>
          <a:prstGeom prst="rect">
            <a:avLst/>
          </a:prstGeom>
        </p:spPr>
        <p:txBody>
          <a:bodyPr anchor="t" rtlCol="false" tIns="0" lIns="0" bIns="0" rIns="0">
            <a:spAutoFit/>
          </a:bodyPr>
          <a:lstStyle/>
          <a:p>
            <a:pPr algn="just">
              <a:lnSpc>
                <a:spcPts val="2518"/>
              </a:lnSpc>
            </a:pPr>
            <a:r>
              <a:rPr lang="en-US" sz="1799">
                <a:solidFill>
                  <a:srgbClr val="000000"/>
                </a:solidFill>
                <a:latin typeface="Now"/>
              </a:rPr>
              <a:t>El propósito del sitio web en HTML para tu proyecto de tienda de laptops es proporcionar información y herramientas a los jugadores para que puedan encontrar la laptop perfecta para sus necesidades. El sitio web debe ser atractivo y funcional, y debe ser fácil de navegar.</a:t>
            </a:r>
          </a:p>
          <a:p>
            <a:pPr algn="just">
              <a:lnSpc>
                <a:spcPts val="2518"/>
              </a:lnSpc>
            </a:pPr>
          </a:p>
          <a:p>
            <a:pPr algn="just">
              <a:lnSpc>
                <a:spcPts val="2518"/>
              </a:lnSpc>
            </a:pPr>
            <a:r>
              <a:rPr lang="en-US" sz="1799">
                <a:solidFill>
                  <a:srgbClr val="000000"/>
                </a:solidFill>
                <a:latin typeface="Now"/>
              </a:rPr>
              <a:t>En concreto, el sitio web cumple con lo siguiente:</a:t>
            </a:r>
          </a:p>
          <a:p>
            <a:pPr algn="just">
              <a:lnSpc>
                <a:spcPts val="2518"/>
              </a:lnSpc>
            </a:pPr>
          </a:p>
          <a:p>
            <a:pPr algn="just" marL="388458" indent="-194229" lvl="1">
              <a:lnSpc>
                <a:spcPts val="2518"/>
              </a:lnSpc>
              <a:buFont typeface="Arial"/>
              <a:buChar char="•"/>
            </a:pPr>
            <a:r>
              <a:rPr lang="en-US" sz="1799">
                <a:solidFill>
                  <a:srgbClr val="000000"/>
                </a:solidFill>
                <a:latin typeface="Now"/>
              </a:rPr>
              <a:t>Informar y educar a los jugadores sobre las laptops gamers.</a:t>
            </a:r>
          </a:p>
          <a:p>
            <a:pPr algn="just" marL="388458" indent="-194229" lvl="1">
              <a:lnSpc>
                <a:spcPts val="2518"/>
              </a:lnSpc>
              <a:buFont typeface="Arial"/>
              <a:buChar char="•"/>
            </a:pPr>
            <a:r>
              <a:rPr lang="en-US" sz="1799">
                <a:solidFill>
                  <a:srgbClr val="000000"/>
                </a:solidFill>
                <a:latin typeface="Now"/>
              </a:rPr>
              <a:t>Ofrecer una amplia selección de laptops gamers de las principales marcas.</a:t>
            </a:r>
          </a:p>
          <a:p>
            <a:pPr algn="just" marL="388458" indent="-194229" lvl="1">
              <a:lnSpc>
                <a:spcPts val="2518"/>
              </a:lnSpc>
              <a:buFont typeface="Arial"/>
              <a:buChar char="•"/>
            </a:pPr>
            <a:r>
              <a:rPr lang="en-US" sz="1799">
                <a:solidFill>
                  <a:srgbClr val="000000"/>
                </a:solidFill>
                <a:latin typeface="Now"/>
              </a:rPr>
              <a:t>Proporcionar información detallada sobre las características y el rendimiento de cada modelo.</a:t>
            </a:r>
          </a:p>
          <a:p>
            <a:pPr algn="just" marL="388458" indent="-194229" lvl="1">
              <a:lnSpc>
                <a:spcPts val="2518"/>
              </a:lnSpc>
              <a:buFont typeface="Arial"/>
              <a:buChar char="•"/>
            </a:pPr>
            <a:r>
              <a:rPr lang="en-US" sz="1799">
                <a:solidFill>
                  <a:srgbClr val="000000"/>
                </a:solidFill>
                <a:latin typeface="Now"/>
              </a:rPr>
              <a:t>Crear una comunidad para jugadores que puedan compartir información y consejos.</a:t>
            </a:r>
          </a:p>
        </p:txBody>
      </p:sp>
      <p:sp>
        <p:nvSpPr>
          <p:cNvPr name="TextBox 9" id="9"/>
          <p:cNvSpPr txBox="true"/>
          <p:nvPr/>
        </p:nvSpPr>
        <p:spPr>
          <a:xfrm rot="0">
            <a:off x="13773288" y="9845256"/>
            <a:ext cx="4514712" cy="298051"/>
          </a:xfrm>
          <a:prstGeom prst="rect">
            <a:avLst/>
          </a:prstGeom>
        </p:spPr>
        <p:txBody>
          <a:bodyPr anchor="t" rtlCol="false" tIns="0" lIns="0" bIns="0" rIns="0">
            <a:spAutoFit/>
          </a:bodyPr>
          <a:lstStyle/>
          <a:p>
            <a:pPr algn="ctr">
              <a:lnSpc>
                <a:spcPts val="2471"/>
              </a:lnSpc>
            </a:pPr>
            <a:r>
              <a:rPr lang="en-US" sz="1765" spc="868">
                <a:solidFill>
                  <a:srgbClr val="000000"/>
                </a:solidFill>
                <a:latin typeface="Now"/>
              </a:rPr>
              <a:t>página 4</a:t>
            </a:r>
          </a:p>
        </p:txBody>
      </p:sp>
      <p:sp>
        <p:nvSpPr>
          <p:cNvPr name="TextBox 10" id="10"/>
          <p:cNvSpPr txBox="true"/>
          <p:nvPr/>
        </p:nvSpPr>
        <p:spPr>
          <a:xfrm rot="0">
            <a:off x="7716976" y="5598507"/>
            <a:ext cx="9542324" cy="869622"/>
          </a:xfrm>
          <a:prstGeom prst="rect">
            <a:avLst/>
          </a:prstGeom>
        </p:spPr>
        <p:txBody>
          <a:bodyPr anchor="t" rtlCol="false" tIns="0" lIns="0" bIns="0" rIns="0">
            <a:spAutoFit/>
          </a:bodyPr>
          <a:lstStyle/>
          <a:p>
            <a:pPr algn="ctr">
              <a:lnSpc>
                <a:spcPts val="7193"/>
              </a:lnSpc>
            </a:pPr>
            <a:r>
              <a:rPr lang="en-US" sz="5137">
                <a:solidFill>
                  <a:srgbClr val="000000"/>
                </a:solidFill>
                <a:latin typeface="Now"/>
              </a:rPr>
              <a:t>OBJETIVOS DEL SITIO WEB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33739"/>
        </a:solidFill>
      </p:bgPr>
    </p:bg>
    <p:spTree>
      <p:nvGrpSpPr>
        <p:cNvPr id="1" name=""/>
        <p:cNvGrpSpPr/>
        <p:nvPr/>
      </p:nvGrpSpPr>
      <p:grpSpPr>
        <a:xfrm>
          <a:off x="0" y="0"/>
          <a:ext cx="0" cy="0"/>
          <a:chOff x="0" y="0"/>
          <a:chExt cx="0" cy="0"/>
        </a:xfrm>
      </p:grpSpPr>
      <p:grpSp>
        <p:nvGrpSpPr>
          <p:cNvPr name="Group 2" id="2"/>
          <p:cNvGrpSpPr/>
          <p:nvPr/>
        </p:nvGrpSpPr>
        <p:grpSpPr>
          <a:xfrm rot="0">
            <a:off x="0" y="0"/>
            <a:ext cx="18649711" cy="10380185"/>
            <a:chOff x="0" y="0"/>
            <a:chExt cx="24866281" cy="13840247"/>
          </a:xfrm>
        </p:grpSpPr>
        <p:pic>
          <p:nvPicPr>
            <p:cNvPr name="Picture 3" id="3"/>
            <p:cNvPicPr>
              <a:picLocks noChangeAspect="true"/>
            </p:cNvPicPr>
            <p:nvPr/>
          </p:nvPicPr>
          <p:blipFill>
            <a:blip r:embed="rId2"/>
            <a:srcRect l="0" t="4968" r="0" b="4968"/>
            <a:stretch>
              <a:fillRect/>
            </a:stretch>
          </p:blipFill>
          <p:spPr>
            <a:xfrm flipH="false" flipV="false">
              <a:off x="0" y="0"/>
              <a:ext cx="24866281" cy="13840247"/>
            </a:xfrm>
            <a:prstGeom prst="rect">
              <a:avLst/>
            </a:prstGeom>
          </p:spPr>
        </p:pic>
      </p:grpSp>
      <p:grpSp>
        <p:nvGrpSpPr>
          <p:cNvPr name="Group 4" id="4"/>
          <p:cNvGrpSpPr/>
          <p:nvPr/>
        </p:nvGrpSpPr>
        <p:grpSpPr>
          <a:xfrm rot="0">
            <a:off x="3757198" y="2569626"/>
            <a:ext cx="10773605" cy="5783182"/>
            <a:chOff x="0" y="0"/>
            <a:chExt cx="1514181" cy="812800"/>
          </a:xfrm>
        </p:grpSpPr>
        <p:sp>
          <p:nvSpPr>
            <p:cNvPr name="Freeform 5" id="5"/>
            <p:cNvSpPr/>
            <p:nvPr/>
          </p:nvSpPr>
          <p:spPr>
            <a:xfrm flipH="false" flipV="false" rot="0">
              <a:off x="0" y="0"/>
              <a:ext cx="1514181" cy="812800"/>
            </a:xfrm>
            <a:custGeom>
              <a:avLst/>
              <a:gdLst/>
              <a:ahLst/>
              <a:cxnLst/>
              <a:rect r="r" b="b" t="t" l="l"/>
              <a:pathLst>
                <a:path h="812800" w="1514181">
                  <a:moveTo>
                    <a:pt x="0" y="0"/>
                  </a:moveTo>
                  <a:lnTo>
                    <a:pt x="1514181" y="0"/>
                  </a:lnTo>
                  <a:lnTo>
                    <a:pt x="1514181" y="812800"/>
                  </a:lnTo>
                  <a:lnTo>
                    <a:pt x="0" y="812800"/>
                  </a:ln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38100"/>
              <a:ext cx="1514181" cy="850900"/>
            </a:xfrm>
            <a:prstGeom prst="rect">
              <a:avLst/>
            </a:prstGeom>
          </p:spPr>
          <p:txBody>
            <a:bodyPr anchor="ctr" rtlCol="false" tIns="50800" lIns="50800" bIns="50800" rIns="50800"/>
            <a:lstStyle/>
            <a:p>
              <a:pPr algn="ctr">
                <a:lnSpc>
                  <a:spcPts val="2471"/>
                </a:lnSpc>
              </a:pPr>
            </a:p>
          </p:txBody>
        </p:sp>
      </p:grpSp>
      <p:sp>
        <p:nvSpPr>
          <p:cNvPr name="TextBox 7" id="7"/>
          <p:cNvSpPr txBox="true"/>
          <p:nvPr/>
        </p:nvSpPr>
        <p:spPr>
          <a:xfrm rot="0">
            <a:off x="12744627" y="9220200"/>
            <a:ext cx="4514712" cy="298051"/>
          </a:xfrm>
          <a:prstGeom prst="rect">
            <a:avLst/>
          </a:prstGeom>
        </p:spPr>
        <p:txBody>
          <a:bodyPr anchor="t" rtlCol="false" tIns="0" lIns="0" bIns="0" rIns="0">
            <a:spAutoFit/>
          </a:bodyPr>
          <a:lstStyle/>
          <a:p>
            <a:pPr algn="ctr">
              <a:lnSpc>
                <a:spcPts val="2471"/>
              </a:lnSpc>
            </a:pPr>
            <a:r>
              <a:rPr lang="en-US" sz="1765" spc="868">
                <a:solidFill>
                  <a:srgbClr val="FFFFFF"/>
                </a:solidFill>
                <a:latin typeface="Now"/>
              </a:rPr>
              <a:t>página 5</a:t>
            </a:r>
          </a:p>
        </p:txBody>
      </p:sp>
      <p:sp>
        <p:nvSpPr>
          <p:cNvPr name="TextBox 8" id="8"/>
          <p:cNvSpPr txBox="true"/>
          <p:nvPr/>
        </p:nvSpPr>
        <p:spPr>
          <a:xfrm rot="0">
            <a:off x="1318184" y="617551"/>
            <a:ext cx="7631743" cy="1194949"/>
          </a:xfrm>
          <a:prstGeom prst="rect">
            <a:avLst/>
          </a:prstGeom>
        </p:spPr>
        <p:txBody>
          <a:bodyPr anchor="t" rtlCol="false" tIns="0" lIns="0" bIns="0" rIns="0">
            <a:spAutoFit/>
          </a:bodyPr>
          <a:lstStyle/>
          <a:p>
            <a:pPr algn="ctr">
              <a:lnSpc>
                <a:spcPts val="9736"/>
              </a:lnSpc>
            </a:pPr>
            <a:r>
              <a:rPr lang="en-US" sz="6954">
                <a:solidFill>
                  <a:srgbClr val="FFFFFF"/>
                </a:solidFill>
                <a:latin typeface="Now"/>
              </a:rPr>
              <a:t>CONCLUSIONES</a:t>
            </a:r>
          </a:p>
        </p:txBody>
      </p:sp>
      <p:sp>
        <p:nvSpPr>
          <p:cNvPr name="TextBox 9" id="9"/>
          <p:cNvSpPr txBox="true"/>
          <p:nvPr/>
        </p:nvSpPr>
        <p:spPr>
          <a:xfrm rot="0">
            <a:off x="3988268" y="2978040"/>
            <a:ext cx="10311464" cy="4918729"/>
          </a:xfrm>
          <a:prstGeom prst="rect">
            <a:avLst/>
          </a:prstGeom>
        </p:spPr>
        <p:txBody>
          <a:bodyPr anchor="t" rtlCol="false" tIns="0" lIns="0" bIns="0" rIns="0">
            <a:spAutoFit/>
          </a:bodyPr>
          <a:lstStyle/>
          <a:p>
            <a:pPr algn="just">
              <a:lnSpc>
                <a:spcPts val="3358"/>
              </a:lnSpc>
            </a:pPr>
            <a:r>
              <a:rPr lang="en-US" sz="2399">
                <a:solidFill>
                  <a:srgbClr val="FFFFFF"/>
                </a:solidFill>
                <a:latin typeface="Now"/>
              </a:rPr>
              <a:t>En conclusión, el sitio web de tu tienda de laptops gamers tiene el potencial de ser una herramienta valiosa para los jugadores de todo el mundo. Al proporcionar información detallada sobre las características y el rendimiento de cada modelo, así como una amplia selección de laptops de las principales marcas, tu sitio web puede ayudar a los jugadores a encontrar la laptop perfecta para sus necesidades.</a:t>
            </a:r>
          </a:p>
          <a:p>
            <a:pPr algn="just">
              <a:lnSpc>
                <a:spcPts val="3358"/>
              </a:lnSpc>
            </a:pPr>
            <a:r>
              <a:rPr lang="en-US" sz="2399">
                <a:solidFill>
                  <a:srgbClr val="FFFFFF"/>
                </a:solidFill>
                <a:latin typeface="Now"/>
              </a:rPr>
              <a:t>Además, al crear una comunidad para jugadores, tu sitio web puede proporcionar un espacio para que los jugadores compartan información, consejos y experiencias. Esto puede ayudar a los jugadores a aprender unos de otros y a crecer como comunidad.</a:t>
            </a:r>
          </a:p>
          <a:p>
            <a:pPr algn="just">
              <a:lnSpc>
                <a:spcPts val="251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DAF2yu7YR30</dc:identifier>
  <dcterms:modified xsi:type="dcterms:W3CDTF">2011-08-01T06:04:30Z</dcterms:modified>
  <cp:revision>1</cp:revision>
  <dc:title>Presentación de negocios moderna en escala y tonos grises </dc:title>
</cp:coreProperties>
</file>